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64" r:id="rId4"/>
    <p:sldId id="258" r:id="rId5"/>
    <p:sldId id="265" r:id="rId6"/>
    <p:sldId id="261" r:id="rId7"/>
    <p:sldId id="269" r:id="rId8"/>
    <p:sldId id="266" r:id="rId9"/>
    <p:sldId id="271" r:id="rId10"/>
    <p:sldId id="272" r:id="rId11"/>
    <p:sldId id="274" r:id="rId12"/>
    <p:sldId id="277" r:id="rId13"/>
    <p:sldId id="275" r:id="rId14"/>
    <p:sldId id="267" r:id="rId15"/>
    <p:sldId id="276" r:id="rId16"/>
    <p:sldId id="279" r:id="rId17"/>
    <p:sldId id="280" r:id="rId18"/>
    <p:sldId id="282" r:id="rId19"/>
    <p:sldId id="283" r:id="rId20"/>
    <p:sldId id="284" r:id="rId21"/>
    <p:sldId id="281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85" r:id="rId3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虛空黎小明" initials="虛空" lastIdx="2" clrIdx="0">
    <p:extLst>
      <p:ext uri="{19B8F6BF-5375-455C-9EA6-DF929625EA0E}">
        <p15:presenceInfo xmlns:p15="http://schemas.microsoft.com/office/powerpoint/2012/main" xmlns="" userId="1fd9db02004d1b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35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03" autoAdjust="0"/>
  </p:normalViewPr>
  <p:slideViewPr>
    <p:cSldViewPr>
      <p:cViewPr>
        <p:scale>
          <a:sx n="100" d="100"/>
          <a:sy n="100" d="100"/>
        </p:scale>
        <p:origin x="51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1-28T22:56:23.042" idx="1">
    <p:pos x="10" y="10"/>
    <p:text>本頁需要在電腦裡的 PowerPoint 才能正常瀏覽</p:text>
    <p:extLst>
      <p:ext uri="{C676402C-5697-4E1C-873F-D02D1690AC5C}">
        <p15:threadingInfo xmlns:p15="http://schemas.microsoft.com/office/powerpoint/2012/main" xmlns="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11-28T22:56:45.010" idx="2">
    <p:pos x="10" y="10"/>
    <p:text>本頁需要在電腦裡的 PowerPoint 才能正常瀏覽</p:text>
    <p:extLst>
      <p:ext uri="{C676402C-5697-4E1C-873F-D02D1690AC5C}">
        <p15:threadingInfo xmlns:p15="http://schemas.microsoft.com/office/powerpoint/2012/main" xmlns="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6D19D106-2E6E-4124-B564-E30FB88140ED}" type="datetimeFigureOut">
              <a:rPr lang="zh-TW" altLang="en-US"/>
              <a:pPr>
                <a:defRPr/>
              </a:pPr>
              <a:t>2014/7/11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4DD6A11-DBD5-4894-B2A5-250F4BC752E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744627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1060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7785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12452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3514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8941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6304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17413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3426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57700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2489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2186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5177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0557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04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9233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6002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4975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DD6A11-DBD5-4894-B2A5-250F4BC752E1}" type="slidenum">
              <a:rPr lang="zh-TW" altLang="en-US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2317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307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A4A400AD-CA7A-4258-A2F2-74835F7F87D2}" type="slidenum">
              <a:rPr lang="zh-TW" altLang="en-US"/>
              <a:pPr eaLnBrk="1" hangingPunct="1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4047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DD6A11-DBD5-4894-B2A5-250F4BC752E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466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9CDCD-9EDC-48AF-8FFE-3CD9BA9CA4F3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7407B-5E6E-4123-9039-1A2E1D6706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5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4421D-2A4B-4CC2-AC0E-39515A7D9375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73480-7F04-4519-8315-9B70720BA5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84531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CD2F3-747F-42CE-A2E4-26065F7E1FAB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9F45B-5019-43CC-9B21-C128C85A74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09120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1C508-370A-4E6E-ABC6-04653D4F8B96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986E0-6E91-4B5E-BC95-076E6BCDD4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336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B3B57-614C-4B91-A450-C1504AF74589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C988F-AEFF-4B2F-B2E4-841A9ED3A1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837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E28C5-1210-401D-80D6-A3EB4EF1498F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35BE4-9AB5-4EF3-98E2-D0120F1BA7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5100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B5381-0377-4A5C-9FFE-EF23E0ECD363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80185-D4F2-4FD3-A006-8BBBDF5B2B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71443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177AC-A002-4497-BFA3-2321512DC0B9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AD5CE-1054-4DD3-96D1-45F0D31920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87221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1F034-1476-4CD6-8149-656B774B77FF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65B03-0031-49AC-9BAD-A1A75F9AD7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412338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0DCAF-85D6-4724-870E-EDCA0AD306CA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8BA24-27EC-4F0A-8F82-95127C560A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05771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84708-DFED-43AB-B31A-05E8631F7782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2D22F-7F58-426F-AAF7-3D79DB46FA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8681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54A8DE-D404-4273-8669-BE056C097CB6}" type="datetimeFigureOut">
              <a:rPr lang="en-US" altLang="zh-TW"/>
              <a:pPr>
                <a:defRPr/>
              </a:pPr>
              <a:t>7/11/2014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0D72B37-D73B-41AA-9D06-234236F8A2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3131212.com/nodejs-tuts-2-using-express-framewo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ire.pixnet.net/blog/post/36700142-%5bnode.js%5d-socket.io-%E8%B7%A8%E5%B9%B3%E5%8F%B0%E5%8D%B3%E6%99%82%E6%BA%9D%E9%80%9A%E7%9A%84%E5%A5%BD%E5%A5%97%E4%BB%B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Zap/node_chat_ro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fred-zone.blogspot.tw/2011/11/nodejs-express-socketio-websocket.html" TargetMode="External"/><Relationship Id="rId3" Type="http://schemas.openxmlformats.org/officeDocument/2006/relationships/hyperlink" Target="http://josephj.com/entry.php?id=358" TargetMode="External"/><Relationship Id="rId7" Type="http://schemas.openxmlformats.org/officeDocument/2006/relationships/hyperlink" Target="http://www.biuman.com/2012/12/nodewebsocket-%E5%AE%9E%E6%97%B6%E8%81%8A%E5%A4%A9%E5%AE%9E%E4%BE%8B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erfgeeks.com/?p=139" TargetMode="External"/><Relationship Id="rId5" Type="http://schemas.openxmlformats.org/officeDocument/2006/relationships/hyperlink" Target="http://www.dotblogs.com.tw/regionbbs/archive/2011/09/20/comet.programming.in.asp.net.aspx" TargetMode="External"/><Relationship Id="rId4" Type="http://schemas.openxmlformats.org/officeDocument/2006/relationships/hyperlink" Target="http://zh.wikipedia.org/wiki/Node.j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Zap/ZapCha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1571625"/>
            <a:ext cx="7772400" cy="1431925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Real time </a:t>
            </a:r>
            <a:br>
              <a:rPr lang="en-US" altLang="zh-TW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Chat room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371600" y="3003550"/>
            <a:ext cx="6400800" cy="720725"/>
          </a:xfrm>
        </p:spPr>
        <p:txBody>
          <a:bodyPr/>
          <a:lstStyle/>
          <a:p>
            <a:pPr eaLnBrk="1" hangingPunct="1"/>
            <a:r>
              <a:rPr lang="zh-TW" altLang="en-US" sz="180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1800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Node.js</a:t>
            </a:r>
          </a:p>
          <a:p>
            <a:pPr eaLnBrk="1" hangingPunct="1"/>
            <a:endParaRPr lang="en-US" altLang="zh-TW" sz="1800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en-US" altLang="zh-TW" sz="1400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IM4B  </a:t>
            </a:r>
            <a:r>
              <a:rPr lang="zh-TW" altLang="en-US" sz="140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Zap</a:t>
            </a:r>
          </a:p>
        </p:txBody>
      </p:sp>
      <p:pic>
        <p:nvPicPr>
          <p:cNvPr id="2052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593849">
            <a:off x="7345363" y="2303463"/>
            <a:ext cx="1490662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227379">
            <a:off x="2224088" y="603250"/>
            <a:ext cx="898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453828">
            <a:off x="6650038" y="2178050"/>
            <a:ext cx="7762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886" y="2824072"/>
            <a:ext cx="1273324" cy="12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upload.wikimedia.org/wikipedia/zh-yue/b/bf/Firefo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98952"/>
            <a:ext cx="762616" cy="76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clker.com/cliparts/8/0/4/a/11949839231690247271server_mimooh_01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18142" y="2931790"/>
            <a:ext cx="766226" cy="11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Long Polling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機制</a:t>
            </a:r>
            <a:endParaRPr lang="en-US" altLang="zh-TW" sz="40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10" descr="http://wcdn4.dataknet.com/static/resources/icons/set30/f0cc8b8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92958" y="987574"/>
            <a:ext cx="963418" cy="96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右箭號 8"/>
          <p:cNvSpPr/>
          <p:nvPr/>
        </p:nvSpPr>
        <p:spPr>
          <a:xfrm>
            <a:off x="3563888" y="3238934"/>
            <a:ext cx="2664296" cy="482652"/>
          </a:xfrm>
          <a:prstGeom prst="rightArrow">
            <a:avLst>
              <a:gd name="adj1" fmla="val 50000"/>
              <a:gd name="adj2" fmla="val 762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131840" y="2824072"/>
            <a:ext cx="363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詢問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有無新訊息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(request)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上箭號 10"/>
          <p:cNvSpPr/>
          <p:nvPr/>
        </p:nvSpPr>
        <p:spPr>
          <a:xfrm>
            <a:off x="7474667" y="2019325"/>
            <a:ext cx="337693" cy="7563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769676" y="22744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7064965" y="2031396"/>
            <a:ext cx="337693" cy="75637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825460" y="22249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沒有新資料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64964" y="4232683"/>
            <a:ext cx="1827515" cy="40929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過一小段時間後</a:t>
            </a:r>
            <a:r>
              <a:rPr lang="en-US" altLang="zh-TW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2627784" y="4065398"/>
            <a:ext cx="2520709" cy="334569"/>
          </a:xfrm>
          <a:prstGeom prst="wedgeRoundRectCallout">
            <a:avLst>
              <a:gd name="adj1" fmla="val 56362"/>
              <a:gd name="adj2" fmla="val -15544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注意這裡一直保持連線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6016" y="1469283"/>
            <a:ext cx="1614919" cy="5500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不斷重複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8" name="矩形 17"/>
          <p:cNvSpPr/>
          <p:nvPr/>
        </p:nvSpPr>
        <p:spPr>
          <a:xfrm>
            <a:off x="3563353" y="3861568"/>
            <a:ext cx="2664296" cy="715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在經過一個特定的時間後，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將連線切斷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乘號 18"/>
          <p:cNvSpPr/>
          <p:nvPr/>
        </p:nvSpPr>
        <p:spPr>
          <a:xfrm>
            <a:off x="4360954" y="3104310"/>
            <a:ext cx="864525" cy="712848"/>
          </a:xfrm>
          <a:prstGeom prst="mathMultiply">
            <a:avLst>
              <a:gd name="adj1" fmla="val 1003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765582" y="2850490"/>
            <a:ext cx="422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Client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端自動重新發出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912276" y="21304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有新資料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左箭號 22"/>
          <p:cNvSpPr/>
          <p:nvPr/>
        </p:nvSpPr>
        <p:spPr>
          <a:xfrm>
            <a:off x="3497072" y="2909098"/>
            <a:ext cx="2592288" cy="45474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851920" y="26210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資料後切斷連線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99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2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0" grpId="0"/>
      <p:bldP spid="10" grpId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/>
      <p:bldP spid="12" grpId="1"/>
      <p:bldP spid="12" grpId="2"/>
      <p:bldP spid="12" grpId="3"/>
      <p:bldP spid="12" grpId="4"/>
      <p:bldP spid="12" grpId="5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/>
      <p:bldP spid="14" grpId="1"/>
      <p:bldP spid="14" grpId="2"/>
      <p:bldP spid="14" grpId="3"/>
      <p:bldP spid="15" grpId="0" animBg="1"/>
      <p:bldP spid="15" grpId="1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1" grpId="0"/>
      <p:bldP spid="21" grpId="1"/>
      <p:bldP spid="21" grpId="2"/>
      <p:bldP spid="22" grpId="0"/>
      <p:bldP spid="22" grpId="1"/>
      <p:bldP spid="23" grpId="0" animBg="1"/>
      <p:bldP spid="23" grpId="1" animBg="1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的聊天室就是這樣運作的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987574"/>
            <a:ext cx="7704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 Polling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比較有效率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timeout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或拿到資料時再重新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不必要的流量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浪費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瀏覽器相容性的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4288" y="267494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26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Comet  Programming 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549424"/>
            <a:ext cx="7704856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月，有位名叫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Alex Russell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的軟體工程師在他的部落格中提出了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“Comet”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名詞，後來慢慢被採用。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Comet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彗星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一樣，尾巴會拉的很長，代表當用戶端和伺服器間建立連線時，這個連線會保持一段不短的時間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可能大於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法後來都稱作 </a:t>
            </a:r>
            <a:r>
              <a:rPr lang="en-US" altLang="zh-TW" sz="1600" dirty="0" smtClean="0"/>
              <a:t>Comet </a:t>
            </a:r>
            <a:r>
              <a:rPr lang="en-US" altLang="zh-TW" sz="1600" dirty="0"/>
              <a:t>Programming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2" t="19575" r="1035" b="15004"/>
          <a:stretch/>
        </p:blipFill>
        <p:spPr>
          <a:xfrm>
            <a:off x="83126" y="3431024"/>
            <a:ext cx="8930245" cy="1615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300192" y="4182566"/>
            <a:ext cx="1224136" cy="353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50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94904" y="2211710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5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0" y="1347614"/>
            <a:ext cx="4176464" cy="3672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端使用</a:t>
            </a:r>
            <a:r>
              <a:rPr lang="en-US" altLang="zh-TW" sz="12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altLang="zh-TW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= 0 ; $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10 ; $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++ ) 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0~20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隨機取一個數字，如果是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才送資料</a:t>
            </a: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(0,20) ==1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送出資料</a:t>
            </a:r>
          </a:p>
          <a:p>
            <a:r>
              <a:rPr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("form server &lt;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&gt;");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(0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等待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秒</a:t>
            </a:r>
          </a:p>
          <a:p>
            <a:r>
              <a:rPr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usleep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(1000000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時間到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(1*10 = 10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秒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還沒有送出資料 依舊中斷連線</a:t>
            </a: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端會重新發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再次連線 </a:t>
            </a:r>
          </a:p>
          <a:p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("the end and reconnect &lt;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&gt;");</a:t>
            </a:r>
          </a:p>
          <a:p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1347614"/>
            <a:ext cx="4070053" cy="3672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使用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做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的框架</a:t>
            </a:r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開始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polling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ajax_getData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ajax_getData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送出一個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請求</a:t>
            </a:r>
            <a:endParaRPr lang="en-US" altLang="zh-TW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$.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type:"POST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url:"longpolling.php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TW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success: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$('#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msg_block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').append(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},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zh-TW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en-US" altLang="zh-TW" sz="12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TW" alt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TW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ajax_getData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99992" y="978282"/>
            <a:ext cx="270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Server</a:t>
            </a:r>
            <a:r>
              <a:rPr lang="zh-TW" altLang="en-US" b="1" dirty="0" smtClean="0"/>
              <a:t>端：</a:t>
            </a:r>
            <a:r>
              <a:rPr lang="en-US" altLang="zh-TW" dirty="0" err="1" smtClean="0"/>
              <a:t>longpolling.php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5536" y="987574"/>
            <a:ext cx="351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Client</a:t>
            </a:r>
            <a:r>
              <a:rPr lang="zh-TW" altLang="en-US" b="1" dirty="0" smtClean="0"/>
              <a:t>端：</a:t>
            </a:r>
            <a:r>
              <a:rPr lang="en-US" altLang="zh-TW" dirty="0" smtClean="0"/>
              <a:t>index.html</a:t>
            </a:r>
            <a:r>
              <a:rPr lang="zh-TW" altLang="en-US" dirty="0" smtClean="0"/>
              <a:t> 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中最主要 </a:t>
            </a:r>
            <a:r>
              <a:rPr lang="en-US" altLang="zh-TW" sz="1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部分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Long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Polling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(ex. FB</a:t>
            </a:r>
            <a:r>
              <a:rPr lang="zh-TW" altLang="en-US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Plurk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…)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48264" y="474807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32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30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Poll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與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Push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44911" y="1707654"/>
            <a:ext cx="610135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Polling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Comet Programming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Client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難有互動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這是因為任何行為都必須從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Client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端先發動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  </a:t>
            </a:r>
            <a:r>
              <a: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xmlns="" val="23468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Poll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與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Push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97478" y="1631578"/>
            <a:ext cx="279621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有辦法從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發動 </a:t>
            </a:r>
            <a:r>
              <a: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Push</a:t>
            </a:r>
          </a:p>
          <a:p>
            <a:pPr algn="ctr"/>
            <a:endParaRPr lang="en-US" altLang="zh-TW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1862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Web Socket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9552" y="1563638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開始提供的一種瀏覽器與伺服器間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雙工通訊的網路技術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IETF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定為標準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RFC 6455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WebSocketAPI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W3C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定為標準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中，瀏覽器和伺服器只需要要做一個握手的動作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，瀏覽器和伺服器之間就形成了一條快速通道。兩者之間就直接可以資料互相傳送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@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wikipedia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技術的範例 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http://chrome.com/supersyncsports/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更多資訊 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http://www.websocket.org/</a:t>
            </a:r>
          </a:p>
        </p:txBody>
      </p:sp>
    </p:spTree>
    <p:extLst>
      <p:ext uri="{BB962C8B-B14F-4D97-AF65-F5344CB8AC3E}">
        <p14:creationId xmlns:p14="http://schemas.microsoft.com/office/powerpoint/2010/main" xmlns="" val="12491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Web Socket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未成熟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81814" y="1692553"/>
            <a:ext cx="6874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這麼好為何不用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目前僅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Safari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=__=“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協議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不安全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依然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還在修改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647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該如何實作能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Push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的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web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服務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?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499342" y="1491630"/>
            <a:ext cx="796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一個事件驅動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I/O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，基於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是為了提供撰寫可擴充網路程式，如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服務。</a:t>
            </a:r>
          </a:p>
        </p:txBody>
      </p:sp>
      <p:pic>
        <p:nvPicPr>
          <p:cNvPr id="1026" name="Picture 2" descr="http://www.codersgrid.com/wp-content/uploads/2013/05/nodejs-image-process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6003032" cy="30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1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ttps://lh6.ggpht.com/Ok2uvtETPBCtwYDBci6Nt4SnJVbdhgXzpaoDwGnQdNVY1FsgVhu580gbQqu1RxCjjM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9662"/>
            <a:ext cx="1872208" cy="16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771800" y="2355726"/>
            <a:ext cx="530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sz="2400" b="1" dirty="0">
                <a:solidFill>
                  <a:schemeClr val="bg2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的即時通訊功能，是怎麼辦到</a:t>
            </a:r>
            <a:r>
              <a:rPr lang="zh-TW" altLang="en-US" sz="2400" b="1" dirty="0" smtClean="0">
                <a:solidFill>
                  <a:schemeClr val="bg2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 </a:t>
            </a:r>
            <a:r>
              <a:rPr lang="en-US" altLang="zh-TW" sz="2400" b="1" dirty="0" smtClean="0">
                <a:solidFill>
                  <a:schemeClr val="bg2">
                    <a:lumMod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!?</a:t>
            </a:r>
            <a:endParaRPr lang="zh-TW" altLang="en-US" sz="2400" b="1" dirty="0">
              <a:solidFill>
                <a:schemeClr val="bg2">
                  <a:lumMod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8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449789" y="2139702"/>
            <a:ext cx="4570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 Node.js ?</a:t>
            </a:r>
          </a:p>
        </p:txBody>
      </p:sp>
    </p:spTree>
    <p:extLst>
      <p:ext uri="{BB962C8B-B14F-4D97-AF65-F5344CB8AC3E}">
        <p14:creationId xmlns:p14="http://schemas.microsoft.com/office/powerpoint/2010/main" xmlns="" val="6608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76563" y="2139702"/>
            <a:ext cx="3316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 not ?</a:t>
            </a:r>
          </a:p>
        </p:txBody>
      </p:sp>
    </p:spTree>
    <p:extLst>
      <p:ext uri="{BB962C8B-B14F-4D97-AF65-F5344CB8AC3E}">
        <p14:creationId xmlns:p14="http://schemas.microsoft.com/office/powerpoint/2010/main" xmlns="" val="19186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安裝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Node.js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環境  </a:t>
            </a:r>
            <a:r>
              <a:rPr lang="zh-TW" altLang="en-US" sz="2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(for Windows)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93027" y="1382454"/>
            <a:ext cx="51139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官網，點選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Install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下載安裝檔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打開，下一步、下一步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完成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開始玩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 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://nodejs.org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2710"/>
          <a:stretch/>
        </p:blipFill>
        <p:spPr>
          <a:xfrm>
            <a:off x="3349977" y="2075407"/>
            <a:ext cx="5550999" cy="28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67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94904" y="2211710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37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安裝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Express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架設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HTTP Server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93027" y="1382454"/>
            <a:ext cx="80274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hlinkClick r:id="rId3"/>
              </a:rPr>
              <a:t>http://s3131212.com/nodejs-tuts-2-using-express-framework</a:t>
            </a:r>
            <a:r>
              <a:rPr lang="en-US" altLang="zh-TW" sz="1400" dirty="0" smtClean="0">
                <a:hlinkClick r:id="rId3"/>
              </a:rPr>
              <a:t>/</a:t>
            </a:r>
            <a:endParaRPr lang="en-US" altLang="zh-TW" sz="1400" dirty="0" smtClean="0"/>
          </a:p>
          <a:p>
            <a:pPr algn="ctr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94904" y="2223904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91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安裝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Socket I.O </a:t>
            </a:r>
            <a:r>
              <a:rPr lang="zh-TW" altLang="en-US" sz="32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實作能 </a:t>
            </a:r>
            <a:r>
              <a:rPr lang="en-US" altLang="zh-TW" sz="32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Push</a:t>
            </a:r>
            <a:r>
              <a:rPr lang="zh-TW" altLang="en-US" sz="32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32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Server</a:t>
            </a:r>
            <a:endParaRPr lang="en-US" altLang="zh-TW" sz="18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835294" y="1382454"/>
            <a:ext cx="802744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hlinkClick r:id="rId3"/>
              </a:rPr>
              <a:t>http://cire.pixnet.net/blog/post/36700142-%5Bnode.js%5D-socket.io-</a:t>
            </a:r>
            <a:r>
              <a:rPr lang="zh-TW" altLang="en-US" sz="1400" dirty="0">
                <a:hlinkClick r:id="rId3"/>
              </a:rPr>
              <a:t>跨平台即時溝通的好</a:t>
            </a:r>
            <a:r>
              <a:rPr lang="zh-TW" altLang="en-US" sz="1400" dirty="0" smtClean="0">
                <a:hlinkClick r:id="rId3"/>
              </a:rPr>
              <a:t>套件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94904" y="2223904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24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撰寫 有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Push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功能的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Server </a:t>
            </a:r>
            <a:endParaRPr lang="en-US" altLang="zh-TW" sz="18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Server.js   (for Node.js)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827584" y="2148994"/>
            <a:ext cx="6080173" cy="2423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1050" dirty="0" smtClean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sz="1050" dirty="0" err="1" smtClean="0">
                <a:solidFill>
                  <a:srgbClr val="00B0F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var</a:t>
            </a:r>
            <a:r>
              <a:rPr lang="en-US" altLang="zh-TW" sz="105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app = require('express')()</a:t>
            </a:r>
          </a:p>
          <a:p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 , server = require('http').</a:t>
            </a:r>
            <a:r>
              <a:rPr lang="en-US" altLang="zh-TW" sz="105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createServer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(app)</a:t>
            </a:r>
          </a:p>
          <a:p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 , </a:t>
            </a:r>
            <a:r>
              <a:rPr lang="en-US" altLang="zh-TW" sz="105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io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= require('socket.io').listen(server</a:t>
            </a:r>
            <a:r>
              <a:rPr lang="en-US" altLang="zh-TW" sz="105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);</a:t>
            </a:r>
            <a:endParaRPr lang="en-US" altLang="zh-TW" sz="105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sz="105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server.listen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sz="105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888</a:t>
            </a:r>
            <a:r>
              <a:rPr lang="en-US" altLang="zh-TW" sz="105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);</a:t>
            </a:r>
            <a:endParaRPr lang="en-US" altLang="zh-TW" sz="105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sz="1050" dirty="0" err="1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app.get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('/', </a:t>
            </a:r>
            <a:r>
              <a:rPr lang="en-US" altLang="zh-TW" sz="1050" dirty="0">
                <a:solidFill>
                  <a:srgbClr val="00B0F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function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(</a:t>
            </a:r>
            <a:r>
              <a:rPr lang="en-US" altLang="zh-TW" sz="105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sz="105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) {</a:t>
            </a:r>
          </a:p>
          <a:p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 </a:t>
            </a:r>
            <a:r>
              <a:rPr lang="en-US" altLang="zh-TW" sz="105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res.sendfile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(__</a:t>
            </a:r>
            <a:r>
              <a:rPr lang="en-US" altLang="zh-TW" sz="105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dirname</a:t>
            </a:r>
            <a:r>
              <a:rPr lang="en-US" altLang="zh-TW" sz="105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+ '/index.html</a:t>
            </a:r>
            <a:r>
              <a:rPr lang="en-US" altLang="zh-TW" sz="105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');});</a:t>
            </a:r>
            <a:endParaRPr lang="en-US" altLang="zh-TW" sz="105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endParaRPr lang="en-US" altLang="zh-TW" sz="1100" dirty="0" smtClean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endParaRPr lang="en-US" altLang="zh-TW" sz="11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sz="1400" dirty="0" err="1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io.sockets.on</a:t>
            </a:r>
            <a:r>
              <a:rPr lang="en-US" altLang="zh-TW" sz="1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('connection', </a:t>
            </a:r>
            <a:r>
              <a:rPr lang="en-US" altLang="zh-TW" sz="1400" dirty="0">
                <a:solidFill>
                  <a:srgbClr val="00B0F0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function</a:t>
            </a:r>
            <a:r>
              <a:rPr lang="en-US" altLang="zh-TW" sz="1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(</a:t>
            </a:r>
            <a:r>
              <a:rPr lang="en-US" altLang="zh-TW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socket</a:t>
            </a:r>
            <a:r>
              <a:rPr lang="en-US" altLang="zh-TW" sz="1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) </a:t>
            </a:r>
            <a:r>
              <a:rPr lang="en-US" altLang="zh-TW" sz="140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{</a:t>
            </a:r>
            <a:endParaRPr lang="en-US" altLang="zh-TW" sz="1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sz="1400" dirty="0" err="1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socket.emit</a:t>
            </a:r>
            <a:r>
              <a:rPr lang="en-US" altLang="zh-TW" sz="140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(‘chat’, ‘</a:t>
            </a:r>
            <a:r>
              <a:rPr lang="zh-TW" alt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訊息</a:t>
            </a:r>
            <a:r>
              <a:rPr lang="en-US" altLang="zh-TW" sz="140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…………');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});</a:t>
            </a:r>
          </a:p>
          <a:p>
            <a:endParaRPr lang="en-US" altLang="zh-TW" sz="1400" dirty="0" smtClean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56176" y="1253416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222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撰寫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Real Time 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聊天室</a:t>
            </a:r>
            <a:endParaRPr lang="en-US" altLang="zh-TW" sz="18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5856" y="2283718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15616" y="3579862"/>
            <a:ext cx="7151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github.com/LinZap/node_chat_room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15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34634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參考資料</a:t>
            </a:r>
            <a:endParaRPr lang="en-US" altLang="zh-TW" sz="18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7584" y="177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altLang="zh-TW" sz="1200" b="1" dirty="0"/>
              <a:t>Browser </a:t>
            </a:r>
            <a:r>
              <a:rPr lang="zh-TW" altLang="en-US" sz="1200" b="1" dirty="0"/>
              <a:t>與 </a:t>
            </a:r>
            <a:r>
              <a:rPr lang="en-US" altLang="zh-TW" sz="1200" b="1" dirty="0"/>
              <a:t>Server </a:t>
            </a:r>
            <a:r>
              <a:rPr lang="zh-TW" altLang="en-US" sz="1200" b="1" dirty="0"/>
              <a:t>持續同步的作法介紹 </a:t>
            </a:r>
            <a:endParaRPr lang="en-US" altLang="zh-TW" sz="1200" b="1" dirty="0"/>
          </a:p>
          <a:p>
            <a:r>
              <a:rPr lang="en-US" altLang="zh-TW" sz="1200" b="1" dirty="0">
                <a:hlinkClick r:id="rId3"/>
              </a:rPr>
              <a:t>http://</a:t>
            </a:r>
            <a:r>
              <a:rPr lang="en-US" altLang="zh-TW" sz="1200" b="1" dirty="0" smtClean="0">
                <a:hlinkClick r:id="rId3"/>
              </a:rPr>
              <a:t>josephj.com/entry.php?id=358</a:t>
            </a:r>
            <a:endParaRPr lang="en-US" altLang="zh-TW" sz="1200" b="1" dirty="0" smtClean="0"/>
          </a:p>
          <a:p>
            <a:r>
              <a:rPr lang="en-US" altLang="zh-TW" sz="1200" b="1" dirty="0" smtClean="0"/>
              <a:t>Node.js </a:t>
            </a:r>
            <a:r>
              <a:rPr lang="en-US" altLang="zh-TW" sz="1200" b="1" dirty="0" err="1" smtClean="0"/>
              <a:t>wikipedia</a:t>
            </a:r>
            <a:endParaRPr lang="en-US" altLang="zh-TW" sz="1200" b="1" dirty="0" smtClean="0"/>
          </a:p>
          <a:p>
            <a:r>
              <a:rPr lang="en-US" altLang="zh-TW" sz="1200" dirty="0">
                <a:hlinkClick r:id="rId4"/>
              </a:rPr>
              <a:t>http://</a:t>
            </a:r>
            <a:r>
              <a:rPr lang="en-US" altLang="zh-TW" sz="1200" dirty="0" smtClean="0">
                <a:hlinkClick r:id="rId4"/>
              </a:rPr>
              <a:t>zh.wikipedia.org/wiki/Node.js</a:t>
            </a:r>
            <a:endParaRPr lang="en-US" altLang="zh-TW" sz="1200" dirty="0" smtClean="0"/>
          </a:p>
          <a:p>
            <a:r>
              <a:rPr lang="en-US" altLang="zh-TW" sz="1200" b="1" dirty="0"/>
              <a:t>Comet Programming</a:t>
            </a:r>
            <a:endParaRPr lang="en-US" altLang="zh-TW" sz="1200" b="1" dirty="0" smtClean="0">
              <a:hlinkClick r:id="rId5"/>
            </a:endParaRPr>
          </a:p>
          <a:p>
            <a:r>
              <a:rPr lang="en-US" altLang="zh-TW" sz="1200" dirty="0" smtClean="0">
                <a:hlinkClick r:id="rId5"/>
              </a:rPr>
              <a:t>http</a:t>
            </a:r>
            <a:r>
              <a:rPr lang="en-US" altLang="zh-TW" sz="1200" dirty="0">
                <a:hlinkClick r:id="rId5"/>
              </a:rPr>
              <a:t>://</a:t>
            </a:r>
            <a:r>
              <a:rPr lang="en-US" altLang="zh-TW" sz="1200" dirty="0" smtClean="0">
                <a:hlinkClick r:id="rId5"/>
              </a:rPr>
              <a:t>www.dotblogs.com.tw/regionbbs/archive/2011/09/20/comet.programming.in.asp.net.aspx#feedback</a:t>
            </a:r>
            <a:endParaRPr lang="en-US" altLang="zh-TW" sz="1200" dirty="0" smtClean="0"/>
          </a:p>
          <a:p>
            <a:r>
              <a:rPr lang="en-US" altLang="zh-TW" sz="1200" b="1" dirty="0" smtClean="0"/>
              <a:t>Long Polling</a:t>
            </a:r>
          </a:p>
          <a:p>
            <a:r>
              <a:rPr lang="en-US" altLang="zh-TW" sz="1200" dirty="0">
                <a:hlinkClick r:id="rId6"/>
              </a:rPr>
              <a:t>http://www.perfgeeks.com/?</a:t>
            </a:r>
            <a:r>
              <a:rPr lang="en-US" altLang="zh-TW" sz="1200" dirty="0" smtClean="0">
                <a:hlinkClick r:id="rId6"/>
              </a:rPr>
              <a:t>p=139</a:t>
            </a:r>
            <a:endParaRPr lang="en-US" altLang="zh-TW" sz="1200" dirty="0" smtClean="0"/>
          </a:p>
          <a:p>
            <a:r>
              <a:rPr lang="en-US" altLang="zh-TW" sz="1200" b="1" dirty="0" err="1" smtClean="0"/>
              <a:t>WebSocket</a:t>
            </a:r>
            <a:r>
              <a:rPr lang="zh-TW" altLang="en-US" sz="1200" b="1" dirty="0" smtClean="0"/>
              <a:t> </a:t>
            </a:r>
            <a:r>
              <a:rPr lang="en-US" altLang="zh-TW" sz="1200" b="1" dirty="0" err="1" smtClean="0"/>
              <a:t>Chatroom</a:t>
            </a:r>
            <a:endParaRPr lang="en-US" altLang="zh-TW" sz="1200" b="1" dirty="0" smtClean="0"/>
          </a:p>
          <a:p>
            <a:r>
              <a:rPr lang="en-US" altLang="zh-TW" sz="1200" dirty="0">
                <a:hlinkClick r:id="rId7"/>
              </a:rPr>
              <a:t>http://www.biuman.com/2012/12/nodewebsocket-%E5%AE%9E%E6%97%B6%E8%81%8A%E5%A4%A9%E5%AE%9E%E4%BE%8B</a:t>
            </a:r>
            <a:r>
              <a:rPr lang="en-US" altLang="zh-TW" sz="1200" dirty="0" smtClean="0">
                <a:hlinkClick r:id="rId7"/>
              </a:rPr>
              <a:t>/</a:t>
            </a:r>
            <a:endParaRPr lang="en-US" altLang="zh-TW" sz="1200" dirty="0" smtClean="0"/>
          </a:p>
          <a:p>
            <a:r>
              <a:rPr lang="en-US" altLang="zh-TW" sz="1200" b="1" dirty="0" smtClean="0"/>
              <a:t>Socket </a:t>
            </a:r>
            <a:r>
              <a:rPr lang="en-US" altLang="zh-TW" sz="1200" b="1" dirty="0" err="1" smtClean="0"/>
              <a:t>i.o</a:t>
            </a:r>
            <a:endParaRPr lang="en-US" altLang="zh-TW" sz="1200" b="1" dirty="0" smtClean="0"/>
          </a:p>
          <a:p>
            <a:r>
              <a:rPr lang="en-US" altLang="zh-TW" sz="1200" dirty="0">
                <a:hlinkClick r:id="rId8"/>
              </a:rPr>
              <a:t>http://</a:t>
            </a:r>
            <a:r>
              <a:rPr lang="en-US" altLang="zh-TW" sz="1200" dirty="0" smtClean="0">
                <a:hlinkClick r:id="rId8"/>
              </a:rPr>
              <a:t>fred-zone.blogspot.tw/2011/11/nodejs-express-socketio-websocket.html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xmlns="" val="35620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0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7200" b="1" dirty="0" smtClean="0"/>
              <a:t>THE END </a:t>
            </a:r>
          </a:p>
          <a:p>
            <a:pPr marL="0" indent="0" algn="ctr">
              <a:buNone/>
            </a:pPr>
            <a:r>
              <a:rPr lang="en-US" altLang="zh-TW" sz="7200" b="1" dirty="0" smtClean="0"/>
              <a:t>THX</a:t>
            </a:r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都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Live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Demo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</a:rPr>
              <a:t>你看沒來多可惜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38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s.plurk.com/4297586_81b9001c5b8c814b23f6dfca9d4376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6768" y="771550"/>
            <a:ext cx="6768752" cy="36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乘號 4"/>
          <p:cNvSpPr/>
          <p:nvPr/>
        </p:nvSpPr>
        <p:spPr>
          <a:xfrm>
            <a:off x="2934960" y="1204627"/>
            <a:ext cx="3312368" cy="2808312"/>
          </a:xfrm>
          <a:prstGeom prst="mathMultiply">
            <a:avLst>
              <a:gd name="adj1" fmla="val 6337"/>
            </a:avLst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960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巨觀</a:t>
            </a:r>
            <a:endParaRPr lang="en-US" altLang="zh-TW" sz="40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88125" y="0"/>
            <a:ext cx="2555875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</a:p>
          <a:p>
            <a:pPr lvl="1">
              <a:lnSpc>
                <a:spcPct val="250000"/>
              </a:lnSpc>
              <a:defRPr/>
            </a:pPr>
            <a:r>
              <a:rPr lang="zh-TW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帥哥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</a:p>
          <a:p>
            <a:pPr algn="ctr">
              <a:lnSpc>
                <a:spcPct val="229000"/>
              </a:lnSpc>
              <a:defRPr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95738" y="2284413"/>
            <a:ext cx="2592387" cy="285908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98650" y="4732338"/>
            <a:ext cx="2097088" cy="4111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dirty="0">
                <a:solidFill>
                  <a:schemeClr val="tx1"/>
                </a:solidFill>
              </a:rPr>
              <a:t>     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高富蟀</a:t>
            </a:r>
          </a:p>
        </p:txBody>
      </p:sp>
      <p:sp>
        <p:nvSpPr>
          <p:cNvPr id="6" name="橢圓 5"/>
          <p:cNvSpPr/>
          <p:nvPr/>
        </p:nvSpPr>
        <p:spPr>
          <a:xfrm>
            <a:off x="2051050" y="4891088"/>
            <a:ext cx="144463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95738" y="2284413"/>
            <a:ext cx="2592387" cy="287337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dirty="0">
                <a:solidFill>
                  <a:schemeClr val="bg1"/>
                </a:solidFill>
              </a:rPr>
              <a:t>   </a:t>
            </a:r>
            <a:r>
              <a:rPr lang="zh-TW" altLang="en-US" sz="1200" b="1" dirty="0">
                <a:solidFill>
                  <a:schemeClr val="bg1"/>
                </a:solidFill>
              </a:rPr>
              <a:t>考察團</a:t>
            </a:r>
          </a:p>
        </p:txBody>
      </p:sp>
      <p:sp>
        <p:nvSpPr>
          <p:cNvPr id="15" name="橢圓 14"/>
          <p:cNvSpPr/>
          <p:nvPr/>
        </p:nvSpPr>
        <p:spPr>
          <a:xfrm>
            <a:off x="4067175" y="2355850"/>
            <a:ext cx="144463" cy="1444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4679950" y="2790825"/>
            <a:ext cx="1079500" cy="285750"/>
          </a:xfrm>
          <a:prstGeom prst="wedgeRoundRectCallout">
            <a:avLst>
              <a:gd name="adj1" fmla="val -60595"/>
              <a:gd name="adj2" fmla="val -9834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考察好玩嗎</a:t>
            </a:r>
            <a:r>
              <a:rPr lang="en-US" altLang="zh-TW" sz="1200" dirty="0">
                <a:solidFill>
                  <a:schemeClr val="tx1"/>
                </a:solidFill>
              </a:rPr>
              <a:t>?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3081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2716213"/>
            <a:ext cx="433388" cy="411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encrypted-tbn2.gstatic.com/images?q=tbn:ANd9GcRIJZXtSc_abwZeUHV1Y9vZHlG6BdNiBoALNt8RJTCSVODd48s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303588"/>
            <a:ext cx="433388" cy="409575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圓角矩形圖說文字 18"/>
          <p:cNvSpPr/>
          <p:nvPr/>
        </p:nvSpPr>
        <p:spPr>
          <a:xfrm>
            <a:off x="5030788" y="3365500"/>
            <a:ext cx="728662" cy="285750"/>
          </a:xfrm>
          <a:prstGeom prst="wedgeRoundRectCallout">
            <a:avLst>
              <a:gd name="adj1" fmla="val 62153"/>
              <a:gd name="adj2" fmla="val -9834"/>
              <a:gd name="adj3" fmla="val 16667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妖受讚</a:t>
            </a:r>
            <a:r>
              <a:rPr lang="en-US" altLang="zh-TW" sz="1200" dirty="0">
                <a:solidFill>
                  <a:schemeClr val="tx1"/>
                </a:solidFill>
              </a:rPr>
              <a:t>!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圓角矩形圖說文字 19"/>
          <p:cNvSpPr/>
          <p:nvPr/>
        </p:nvSpPr>
        <p:spPr>
          <a:xfrm>
            <a:off x="4679950" y="3830638"/>
            <a:ext cx="701675" cy="285750"/>
          </a:xfrm>
          <a:prstGeom prst="wedgeRoundRectCallout">
            <a:avLst>
              <a:gd name="adj1" fmla="val -60595"/>
              <a:gd name="adj2" fmla="val -9834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怎麼說</a:t>
            </a:r>
            <a:r>
              <a:rPr lang="en-US" altLang="zh-TW" sz="1200" dirty="0">
                <a:solidFill>
                  <a:schemeClr val="tx1"/>
                </a:solidFill>
              </a:rPr>
              <a:t>?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21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175" y="3816350"/>
            <a:ext cx="433388" cy="4111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https://encrypted-tbn2.gstatic.com/images?q=tbn:ANd9GcRIJZXtSc_abwZeUHV1Y9vZHlG6BdNiBoALNt8RJTCSVODd48s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321175"/>
            <a:ext cx="433388" cy="411163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圓角矩形圖說文字 22"/>
          <p:cNvSpPr/>
          <p:nvPr/>
        </p:nvSpPr>
        <p:spPr>
          <a:xfrm>
            <a:off x="4211638" y="4321175"/>
            <a:ext cx="1547812" cy="615950"/>
          </a:xfrm>
          <a:prstGeom prst="wedgeRoundRectCallout">
            <a:avLst>
              <a:gd name="adj1" fmla="val 59162"/>
              <a:gd name="adj2" fmla="val -19568"/>
              <a:gd name="adj3" fmla="val 16667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200" dirty="0">
                <a:solidFill>
                  <a:schemeClr val="tx1"/>
                </a:solidFill>
              </a:rPr>
              <a:t>食衣住行都和我們不一樣</a:t>
            </a:r>
            <a:r>
              <a:rPr lang="en-US" altLang="zh-TW" sz="1200" dirty="0">
                <a:solidFill>
                  <a:schemeClr val="tx1"/>
                </a:solidFill>
              </a:rPr>
              <a:t>,</a:t>
            </a:r>
            <a:r>
              <a:rPr lang="zh-TW" altLang="en-US" sz="1200" dirty="0">
                <a:solidFill>
                  <a:schemeClr val="tx1"/>
                </a:solidFill>
              </a:rPr>
              <a:t>拉屎的茅坑都是用蹲的</a:t>
            </a:r>
            <a:r>
              <a:rPr lang="en-US" altLang="zh-TW" sz="1200" dirty="0">
                <a:solidFill>
                  <a:schemeClr val="tx1"/>
                </a:solidFill>
              </a:rPr>
              <a:t>...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123825"/>
            <a:ext cx="433387" cy="4111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5275" y="627063"/>
            <a:ext cx="433388" cy="4127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1131888"/>
            <a:ext cx="433387" cy="411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1635125"/>
            <a:ext cx="433387" cy="4127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5275" y="2139950"/>
            <a:ext cx="433388" cy="4111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2643188"/>
            <a:ext cx="433387" cy="4127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3122613"/>
            <a:ext cx="433387" cy="411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5275" y="3625850"/>
            <a:ext cx="433388" cy="4111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https://encrypted-tbn3.gstatic.com/images?q=tbn:ANd9GcTw3d_AuZa3EEzi1MNYTNz1caF62yFFCfKtbxTPuc-pfSsSnN-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4103688"/>
            <a:ext cx="433387" cy="4127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588125" y="4732338"/>
            <a:ext cx="2555875" cy="4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Search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8893175" y="257175"/>
            <a:ext cx="142875" cy="1444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8893175" y="762000"/>
            <a:ext cx="142875" cy="1428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8893175" y="1265238"/>
            <a:ext cx="142875" cy="144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8901113" y="1766888"/>
            <a:ext cx="144462" cy="1428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8901113" y="2270125"/>
            <a:ext cx="144462" cy="1444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901113" y="2774950"/>
            <a:ext cx="144462" cy="1428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8893175" y="3241675"/>
            <a:ext cx="142875" cy="1444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893175" y="3744913"/>
            <a:ext cx="142875" cy="1444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矩形圖說文字 1"/>
          <p:cNvSpPr/>
          <p:nvPr/>
        </p:nvSpPr>
        <p:spPr>
          <a:xfrm>
            <a:off x="3848498" y="1203598"/>
            <a:ext cx="1875630" cy="601040"/>
          </a:xfrm>
          <a:prstGeom prst="wedgeRectCallout">
            <a:avLst>
              <a:gd name="adj1" fmla="val 98677"/>
              <a:gd name="adj2" fmla="val 2465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即時的在線狀態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矩形圖說文字 43"/>
          <p:cNvSpPr/>
          <p:nvPr/>
        </p:nvSpPr>
        <p:spPr>
          <a:xfrm>
            <a:off x="1252898" y="2933700"/>
            <a:ext cx="1950950" cy="630237"/>
          </a:xfrm>
          <a:prstGeom prst="wedgeRectCallout">
            <a:avLst>
              <a:gd name="adj1" fmla="val 93754"/>
              <a:gd name="adj2" fmla="val 5454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即時的文字聊天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以前我以為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………..</a:t>
            </a:r>
          </a:p>
        </p:txBody>
      </p:sp>
      <p:pic>
        <p:nvPicPr>
          <p:cNvPr id="2" name="Picture 2" descr="http://www.clker.com/cliparts/b/1/f/a/1195445301811339265dagobert83_female_user_icon.svg.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4117" y="2954610"/>
            <a:ext cx="1273324" cy="12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5536" y="2804178"/>
            <a:ext cx="1368152" cy="1423756"/>
          </a:xfrm>
          <a:prstGeom prst="rect">
            <a:avLst/>
          </a:prstGeom>
        </p:spPr>
      </p:pic>
      <p:pic>
        <p:nvPicPr>
          <p:cNvPr id="3076" name="Picture 4" descr="http://upload.wikimedia.org/wikipedia/commons/8/87/Google_Chrome_icon_(201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797427" cy="7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upload.wikimedia.org/wikipedia/zh-yue/b/bf/Firefo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0021" y="3219822"/>
            <a:ext cx="762616" cy="76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lker.com/cliparts/8/0/4/a/11949839231690247271server_mimooh_01.svg.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9079" y="2787774"/>
            <a:ext cx="65746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cdn4.dataknet.com/static/resources/icons/set30/f0cc8b8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03598"/>
            <a:ext cx="716591" cy="71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 rot="20728718">
            <a:off x="2834371" y="3152668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1110032" y="1989084"/>
            <a:ext cx="985745" cy="432047"/>
          </a:xfrm>
          <a:prstGeom prst="wedgeRoundRectCallout">
            <a:avLst>
              <a:gd name="adj1" fmla="val -42491"/>
              <a:gd name="adj2" fmla="val 1257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Hello 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20695687">
            <a:off x="1581976" y="3760575"/>
            <a:ext cx="270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Hello”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27974" y="3842276"/>
            <a:ext cx="87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上箭號 9"/>
          <p:cNvSpPr/>
          <p:nvPr/>
        </p:nvSpPr>
        <p:spPr>
          <a:xfrm>
            <a:off x="4352529" y="2032580"/>
            <a:ext cx="350564" cy="6480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2032580"/>
            <a:ext cx="258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“Hello”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存入資料庫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左箭號 11"/>
          <p:cNvSpPr/>
          <p:nvPr/>
        </p:nvSpPr>
        <p:spPr>
          <a:xfrm rot="833954">
            <a:off x="5114442" y="3138682"/>
            <a:ext cx="936104" cy="368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781632">
            <a:off x="4944665" y="3760574"/>
            <a:ext cx="24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詢問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有無新訊息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上箭號 13"/>
          <p:cNvSpPr/>
          <p:nvPr/>
        </p:nvSpPr>
        <p:spPr>
          <a:xfrm>
            <a:off x="4199079" y="1995686"/>
            <a:ext cx="350564" cy="68496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594060" y="22172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查詢資料庫資料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 rot="834320">
            <a:off x="5524679" y="3031932"/>
            <a:ext cx="887501" cy="3747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 rot="732601">
            <a:off x="4874586" y="2672120"/>
            <a:ext cx="241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取得新訊息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“Hello”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爆炸 1 5"/>
          <p:cNvSpPr/>
          <p:nvPr/>
        </p:nvSpPr>
        <p:spPr>
          <a:xfrm>
            <a:off x="1949119" y="1840374"/>
            <a:ext cx="2108686" cy="164409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983" y="4373691"/>
            <a:ext cx="4240513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為了確認是否有新訊息，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端必須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不斷問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有無新訊息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雲朵形圖說文字 18"/>
          <p:cNvSpPr/>
          <p:nvPr/>
        </p:nvSpPr>
        <p:spPr>
          <a:xfrm>
            <a:off x="5004048" y="1676415"/>
            <a:ext cx="2085850" cy="840019"/>
          </a:xfrm>
          <a:prstGeom prst="cloudCallout">
            <a:avLst>
              <a:gd name="adj1" fmla="val -51007"/>
              <a:gd name="adj2" fmla="val 8936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浪費頻寬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伺服器繁忙</a:t>
            </a:r>
          </a:p>
        </p:txBody>
      </p:sp>
    </p:spTree>
    <p:extLst>
      <p:ext uri="{BB962C8B-B14F-4D97-AF65-F5344CB8AC3E}">
        <p14:creationId xmlns:p14="http://schemas.microsoft.com/office/powerpoint/2010/main" xmlns="" val="42926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"/>
                            </p:stCondLst>
                            <p:childTnLst>
                              <p:par>
                                <p:cTn id="1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50"/>
                            </p:stCondLst>
                            <p:childTnLst>
                              <p:par>
                                <p:cTn id="13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50"/>
                            </p:stCondLst>
                            <p:childTnLst>
                              <p:par>
                                <p:cTn id="135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/>
      <p:bldP spid="7" grpId="1"/>
      <p:bldP spid="8" grpId="0"/>
      <p:bldP spid="8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2" grpId="2" animBg="1"/>
      <p:bldP spid="13" grpId="0"/>
      <p:bldP spid="13" grpId="1"/>
      <p:bldP spid="13" grpId="2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不斷的詢問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Polling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輪詢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1347614"/>
            <a:ext cx="693170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在很久以前，還真的是這樣做的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因此，我製作了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小專案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ZapChat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，實作了不斷詢問的聊天室，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前端則用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github.com/LinZap/ZapChat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60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94904" y="2211710"/>
            <a:ext cx="2805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40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76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普通的 </a:t>
            </a:r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Polling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輪詢</a:t>
            </a:r>
            <a:r>
              <a:rPr lang="en-US" altLang="zh-TW" sz="24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0" y="1347614"/>
            <a:ext cx="4176464" cy="3672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端使用</a:t>
            </a:r>
            <a:r>
              <a:rPr lang="en-US" altLang="zh-TW" sz="12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altLang="zh-TW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0~20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隨機取一個數字，如果是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才送資料</a:t>
            </a: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送出資料</a:t>
            </a:r>
          </a:p>
          <a:p>
            <a:r>
              <a:rPr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("hey my name is data &lt;</a:t>
            </a:r>
            <a:r>
              <a:rPr lang="en-US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&gt;");</a:t>
            </a:r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1347614"/>
            <a:ext cx="4070053" cy="3672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使用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做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框架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使用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Plug-in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jquery.timer.js</a:t>
            </a:r>
          </a:p>
          <a:p>
            <a:endParaRPr lang="en-US" altLang="zh-TW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(){     </a:t>
            </a:r>
            <a:endParaRPr lang="en-US" altLang="zh-TW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timer = $.timer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zh-TW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開始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polling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zh-TW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ajax_getData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altLang="zh-TW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1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ajax_getData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lang="en-US" altLang="zh-TW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$.</a:t>
            </a:r>
            <a:r>
              <a:rPr lang="en-US" altLang="zh-TW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TW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type:"POST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url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polling.php",</a:t>
            </a:r>
          </a:p>
          <a:p>
            <a:r>
              <a:rPr lang="en-US" altLang="zh-TW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zh-TW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success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function(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$('#</a:t>
            </a:r>
            <a:r>
              <a:rPr lang="en-US" altLang="zh-TW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msg_block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').append(</a:t>
            </a:r>
            <a:r>
              <a:rPr lang="en-US" altLang="zh-TW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499992" y="978282"/>
            <a:ext cx="23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Server</a:t>
            </a:r>
            <a:r>
              <a:rPr lang="zh-TW" altLang="en-US" b="1" dirty="0" smtClean="0"/>
              <a:t>端：</a:t>
            </a:r>
            <a:r>
              <a:rPr lang="en-US" altLang="zh-TW" dirty="0" err="1" smtClean="0"/>
              <a:t>polling.php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948264" y="474807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Live Demo</a:t>
            </a:r>
            <a:endParaRPr lang="zh-TW" altLang="en-US" sz="3200" b="1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5536" y="987574"/>
            <a:ext cx="351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Client</a:t>
            </a:r>
            <a:r>
              <a:rPr lang="zh-TW" altLang="en-US" b="1" dirty="0" smtClean="0"/>
              <a:t>端：</a:t>
            </a:r>
            <a:r>
              <a:rPr lang="en-US" altLang="zh-TW" dirty="0" smtClean="0"/>
              <a:t>index.html</a:t>
            </a:r>
            <a:r>
              <a:rPr lang="zh-TW" altLang="en-US" dirty="0" smtClean="0"/>
              <a:t> 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中最主要 </a:t>
            </a:r>
            <a:r>
              <a:rPr lang="en-US" altLang="zh-TW" sz="1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部分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31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8075612" cy="857250"/>
          </a:xfrm>
        </p:spPr>
        <p:txBody>
          <a:bodyPr/>
          <a:lstStyle/>
          <a:p>
            <a:pPr algn="l" eaLnBrk="1" hangingPunct="1"/>
            <a:r>
              <a:rPr lang="en-US" altLang="zh-TW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sz="4000" b="1" dirty="0" smtClean="0">
                <a:solidFill>
                  <a:srgbClr val="6C6352"/>
                </a:solidFill>
                <a:latin typeface="微軟正黑體" pitchFamily="34" charset="-120"/>
                <a:ea typeface="微軟正黑體" pitchFamily="34" charset="-120"/>
              </a:rPr>
              <a:t> 肯定不想用這樣的方法</a:t>
            </a:r>
            <a:endParaRPr lang="en-US" altLang="zh-TW" sz="2400" b="1" dirty="0" smtClean="0">
              <a:solidFill>
                <a:srgbClr val="6C635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1867927"/>
            <a:ext cx="770485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因此，改良版的 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Polling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就出現了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endParaRPr lang="en-US" altLang="zh-TW" sz="2000" b="1" dirty="0" smtClean="0"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r>
              <a:rPr lang="en-US" altLang="zh-TW" sz="4000" b="1" dirty="0" smtClean="0">
                <a:solidFill>
                  <a:srgbClr val="C00000"/>
                </a:solidFill>
                <a:latin typeface="Adobe 黑体 Std R" pitchFamily="34" charset="-128"/>
                <a:ea typeface="Adobe 黑体 Std R" pitchFamily="34" charset="-128"/>
              </a:rPr>
              <a:t>Long</a:t>
            </a:r>
            <a:r>
              <a:rPr lang="zh-TW" altLang="en-US" sz="4000" b="1" dirty="0" smtClean="0">
                <a:solidFill>
                  <a:srgbClr val="C00000"/>
                </a:solidFill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en-US" altLang="zh-TW" sz="4000" b="1" dirty="0" smtClean="0">
                <a:solidFill>
                  <a:srgbClr val="C00000"/>
                </a:solidFill>
                <a:latin typeface="Adobe 黑体 Std R" pitchFamily="34" charset="-128"/>
                <a:ea typeface="Adobe 黑体 Std R" pitchFamily="34" charset="-128"/>
              </a:rPr>
              <a:t> Polling</a:t>
            </a:r>
            <a:r>
              <a:rPr lang="zh-TW" altLang="en-US" sz="4000" b="1" dirty="0" smtClean="0">
                <a:solidFill>
                  <a:srgbClr val="C00000"/>
                </a:solidFill>
                <a:latin typeface="Adobe 黑体 Std R" pitchFamily="34" charset="-128"/>
                <a:ea typeface="Adobe 黑体 Std R" pitchFamily="34" charset="-128"/>
              </a:rPr>
              <a:t> </a:t>
            </a:r>
            <a:endParaRPr lang="en-US" altLang="zh-TW" sz="4000" b="1" dirty="0" smtClean="0">
              <a:solidFill>
                <a:srgbClr val="C00000"/>
              </a:solidFill>
              <a:latin typeface="Adobe 黑体 Std R" pitchFamily="34" charset="-128"/>
              <a:ea typeface="Adobe 黑体 Std R" pitchFamily="34" charset="-128"/>
            </a:endParaRPr>
          </a:p>
          <a:p>
            <a:pPr algn="ctr"/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長時間的輪詢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36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1148</Words>
  <Application>Microsoft Office PowerPoint</Application>
  <PresentationFormat>如螢幕大小 (16:9)</PresentationFormat>
  <Paragraphs>292</Paragraphs>
  <Slides>29</Slides>
  <Notes>21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Office Theme</vt:lpstr>
      <vt:lpstr>Real time  Chat room</vt:lpstr>
      <vt:lpstr>投影片 2</vt:lpstr>
      <vt:lpstr>投影片 3</vt:lpstr>
      <vt:lpstr>巨觀</vt:lpstr>
      <vt:lpstr>以前我以為………..</vt:lpstr>
      <vt:lpstr>不斷的詢問 - Polling (輪詢)</vt:lpstr>
      <vt:lpstr>投影片 7</vt:lpstr>
      <vt:lpstr>普通的 Polling (輪詢)</vt:lpstr>
      <vt:lpstr>FB 肯定不想用這樣的方法</vt:lpstr>
      <vt:lpstr>Long Polling 機制</vt:lpstr>
      <vt:lpstr>FB 的聊天室就是這樣運作的</vt:lpstr>
      <vt:lpstr>Comet  Programming </vt:lpstr>
      <vt:lpstr>投影片 13</vt:lpstr>
      <vt:lpstr>Long Polling  (ex. FB、Plurk…)</vt:lpstr>
      <vt:lpstr>Poll 與 Push</vt:lpstr>
      <vt:lpstr>Poll 與 Push</vt:lpstr>
      <vt:lpstr>Web Socket</vt:lpstr>
      <vt:lpstr>Web Socket 未成熟</vt:lpstr>
      <vt:lpstr>該如何實作能 Push 的 web 服務 ?</vt:lpstr>
      <vt:lpstr>投影片 20</vt:lpstr>
      <vt:lpstr>投影片 21</vt:lpstr>
      <vt:lpstr>安裝Node.js環境   (for Windows)</vt:lpstr>
      <vt:lpstr>投影片 23</vt:lpstr>
      <vt:lpstr>安裝 Express 架設 HTTP Server  </vt:lpstr>
      <vt:lpstr>安裝 Socket I.O 實作能 Push的Server</vt:lpstr>
      <vt:lpstr>撰寫 有Push功能的 Server </vt:lpstr>
      <vt:lpstr>撰寫 Real Time 聊天室</vt:lpstr>
      <vt:lpstr>參考資料</vt:lpstr>
      <vt:lpstr>投影片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Eric Vadeboncoeur</dc:creator>
  <cp:lastModifiedBy>john950136</cp:lastModifiedBy>
  <cp:revision>48</cp:revision>
  <dcterms:created xsi:type="dcterms:W3CDTF">2013-08-01T15:45:43Z</dcterms:created>
  <dcterms:modified xsi:type="dcterms:W3CDTF">2014-07-11T03:05:21Z</dcterms:modified>
</cp:coreProperties>
</file>